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5143500" cx="9144000"/>
  <p:notesSz cx="6858000" cy="9144000"/>
  <p:embeddedFontLst>
    <p:embeddedFont>
      <p:font typeface="PT Sans Narrow"/>
      <p:regular r:id="rId22"/>
      <p:bold r:id="rId23"/>
    </p:embeddedFont>
    <p:embeddedFont>
      <p:font typeface="Open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Erik Seetao"/>
  <p:cmAuthor clrIdx="1" id="1" initials="" lastIdx="1" name="Anonymou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02ADD99-C46C-40EA-BE82-E57AB76909B6}">
  <a:tblStyle styleId="{E02ADD99-C46C-40EA-BE82-E57AB76909B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font" Target="fonts/PTSansNarrow-regular.fntdata"/><Relationship Id="rId21" Type="http://schemas.openxmlformats.org/officeDocument/2006/relationships/slide" Target="slides/slide14.xml"/><Relationship Id="rId24" Type="http://schemas.openxmlformats.org/officeDocument/2006/relationships/font" Target="fonts/OpenSans-regular.fntdata"/><Relationship Id="rId23" Type="http://schemas.openxmlformats.org/officeDocument/2006/relationships/font" Target="fonts/PTSansNarrow-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OpenSans-italic.fntdata"/><Relationship Id="rId25" Type="http://schemas.openxmlformats.org/officeDocument/2006/relationships/font" Target="fonts/OpenSans-bold.fntdata"/><Relationship Id="rId27" Type="http://schemas.openxmlformats.org/officeDocument/2006/relationships/font" Target="fonts/OpenSans-bold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3-13T22:57:48.307">
    <p:pos x="6000" y="0"/>
    <p:text>we're looking through your github. please send us ALL your code,  it is terrifying. do not convert from ipynb to py file because we can see the indentation markers from the notebooks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1" dt="2019-03-13T22:31:16.352">
    <p:pos x="76" y="688"/>
    <p:text>Reduce dimension of heat map. Why do you have a platform column when all your rows relate to platform? You can group some of your rows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22af3ac30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22af3ac30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22af3ac30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22af3ac30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2782a9bc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2782a9bc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2215cf80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2215cf80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2782a9bc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2782a9bc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22af3b4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22af3b4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52782a9bc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52782a9bc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29308b7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29308b7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22af3b45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22af3b45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2782a9bc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2782a9bc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-there’s so much black?</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22af3ac30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22af3ac30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-there’s so much black?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2782a9bc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2782a9bc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22af3ac30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22af3ac30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https://www.prnewswire.com/news-releases/americans-cash-in-on-recession-savings-in-pursuit-of-experiential-activities-leisure-and-entertainment-markets-continue-to-thrive-while-clothing-and-household-care-markets-take-a-hit-300281896.html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hyperlink" Target="http://www.vgchartz.com/gamedb/" TargetMode="External"/><Relationship Id="rId5"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2.xml"/><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5.png"/><Relationship Id="rId7" Type="http://schemas.openxmlformats.org/officeDocument/2006/relationships/image" Target="../media/image15.png"/><Relationship Id="rId8"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3.png"/><Relationship Id="rId13" Type="http://schemas.openxmlformats.org/officeDocument/2006/relationships/image" Target="../media/image16.png"/><Relationship Id="rId12"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9.png"/><Relationship Id="rId9" Type="http://schemas.openxmlformats.org/officeDocument/2006/relationships/image" Target="../media/image4.png"/><Relationship Id="rId14" Type="http://schemas.openxmlformats.org/officeDocument/2006/relationships/image" Target="../media/image18.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11.png"/><Relationship Id="rId8"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Team 12</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Video Game Sales Rank</a:t>
            </a:r>
            <a:endParaRPr/>
          </a:p>
        </p:txBody>
      </p:sp>
      <p:sp>
        <p:nvSpPr>
          <p:cNvPr id="68" name="Google Shape;68;p13"/>
          <p:cNvSpPr txBox="1"/>
          <p:nvPr/>
        </p:nvSpPr>
        <p:spPr>
          <a:xfrm>
            <a:off x="1831400" y="4385675"/>
            <a:ext cx="5482200" cy="4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Binglin Zhao      Yichen Zhang     Ester Park      Jiawei Song</a:t>
            </a:r>
            <a:endParaRPr>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Game types total sale</a:t>
            </a:r>
            <a:r>
              <a:rPr lang="en"/>
              <a:t>——trend</a:t>
            </a:r>
            <a:endParaRPr/>
          </a:p>
        </p:txBody>
      </p:sp>
      <p:sp>
        <p:nvSpPr>
          <p:cNvPr id="162" name="Google Shape;162;p2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63" name="Google Shape;163;p22"/>
          <p:cNvSpPr txBox="1"/>
          <p:nvPr/>
        </p:nvSpPr>
        <p:spPr>
          <a:xfrm>
            <a:off x="6503800" y="1669450"/>
            <a:ext cx="2230200" cy="1641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Independent of time fluctuation, </a:t>
            </a:r>
            <a:r>
              <a:rPr lang="en" sz="1800">
                <a:latin typeface="Open Sans"/>
                <a:ea typeface="Open Sans"/>
                <a:cs typeface="Open Sans"/>
                <a:sym typeface="Open Sans"/>
              </a:rPr>
              <a:t>preference</a:t>
            </a:r>
            <a:r>
              <a:rPr lang="en" sz="1800">
                <a:latin typeface="Open Sans"/>
                <a:ea typeface="Open Sans"/>
                <a:cs typeface="Open Sans"/>
                <a:sym typeface="Open Sans"/>
              </a:rPr>
              <a:t> of game types maintain consistency</a:t>
            </a:r>
            <a:endParaRPr sz="1800">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p:txBody>
      </p:sp>
      <p:pic>
        <p:nvPicPr>
          <p:cNvPr id="164" name="Google Shape;164;p22"/>
          <p:cNvPicPr preferRelativeResize="0"/>
          <p:nvPr/>
        </p:nvPicPr>
        <p:blipFill>
          <a:blip r:embed="rId3">
            <a:alphaModFix/>
          </a:blip>
          <a:stretch>
            <a:fillRect/>
          </a:stretch>
        </p:blipFill>
        <p:spPr>
          <a:xfrm>
            <a:off x="77800" y="1266324"/>
            <a:ext cx="6588324" cy="3460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Game types sale</a:t>
            </a:r>
            <a:r>
              <a:rPr lang="en"/>
              <a:t>——trend (area)</a:t>
            </a:r>
            <a:endParaRPr/>
          </a:p>
        </p:txBody>
      </p:sp>
      <p:sp>
        <p:nvSpPr>
          <p:cNvPr id="170" name="Google Shape;170;p2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71" name="Google Shape;171;p23"/>
          <p:cNvSpPr txBox="1"/>
          <p:nvPr/>
        </p:nvSpPr>
        <p:spPr>
          <a:xfrm>
            <a:off x="4460575" y="3826675"/>
            <a:ext cx="4318500" cy="449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Japan shows the preference of different game types</a:t>
            </a:r>
            <a:endParaRPr sz="1800">
              <a:latin typeface="Open Sans"/>
              <a:ea typeface="Open Sans"/>
              <a:cs typeface="Open Sans"/>
              <a:sym typeface="Open Sans"/>
            </a:endParaRPr>
          </a:p>
        </p:txBody>
      </p:sp>
      <p:pic>
        <p:nvPicPr>
          <p:cNvPr id="172" name="Google Shape;172;p23"/>
          <p:cNvPicPr preferRelativeResize="0"/>
          <p:nvPr/>
        </p:nvPicPr>
        <p:blipFill>
          <a:blip r:embed="rId3">
            <a:alphaModFix/>
          </a:blip>
          <a:stretch>
            <a:fillRect/>
          </a:stretch>
        </p:blipFill>
        <p:spPr>
          <a:xfrm>
            <a:off x="4118825" y="1374475"/>
            <a:ext cx="4791775" cy="2544450"/>
          </a:xfrm>
          <a:prstGeom prst="rect">
            <a:avLst/>
          </a:prstGeom>
          <a:noFill/>
          <a:ln>
            <a:noFill/>
          </a:ln>
        </p:spPr>
      </p:pic>
      <p:pic>
        <p:nvPicPr>
          <p:cNvPr id="173" name="Google Shape;173;p23"/>
          <p:cNvPicPr preferRelativeResize="0"/>
          <p:nvPr/>
        </p:nvPicPr>
        <p:blipFill>
          <a:blip r:embed="rId4">
            <a:alphaModFix/>
          </a:blip>
          <a:stretch>
            <a:fillRect/>
          </a:stretch>
        </p:blipFill>
        <p:spPr>
          <a:xfrm>
            <a:off x="400100" y="1097850"/>
            <a:ext cx="3582249" cy="1804375"/>
          </a:xfrm>
          <a:prstGeom prst="rect">
            <a:avLst/>
          </a:prstGeom>
          <a:noFill/>
          <a:ln>
            <a:noFill/>
          </a:ln>
        </p:spPr>
      </p:pic>
      <p:pic>
        <p:nvPicPr>
          <p:cNvPr id="174" name="Google Shape;174;p23"/>
          <p:cNvPicPr preferRelativeResize="0"/>
          <p:nvPr/>
        </p:nvPicPr>
        <p:blipFill>
          <a:blip r:embed="rId5">
            <a:alphaModFix/>
          </a:blip>
          <a:stretch>
            <a:fillRect/>
          </a:stretch>
        </p:blipFill>
        <p:spPr>
          <a:xfrm>
            <a:off x="400106" y="2854224"/>
            <a:ext cx="3480980" cy="1804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4"/>
          <p:cNvSpPr txBox="1"/>
          <p:nvPr>
            <p:ph type="title"/>
          </p:nvPr>
        </p:nvSpPr>
        <p:spPr>
          <a:xfrm>
            <a:off x="159300" y="1402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Strategies</a:t>
            </a:r>
            <a:endParaRPr/>
          </a:p>
        </p:txBody>
      </p:sp>
      <p:sp>
        <p:nvSpPr>
          <p:cNvPr id="180" name="Google Shape;180;p24"/>
          <p:cNvSpPr txBox="1"/>
          <p:nvPr>
            <p:ph idx="1" type="body"/>
          </p:nvPr>
        </p:nvSpPr>
        <p:spPr>
          <a:xfrm>
            <a:off x="83100" y="8091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 is better to specialize rather than brute-force release volumously</a:t>
            </a:r>
            <a:endParaRPr/>
          </a:p>
          <a:p>
            <a:pPr indent="0" lvl="0" marL="457200" rtl="0" algn="l">
              <a:spcBef>
                <a:spcPts val="1600"/>
              </a:spcBef>
              <a:spcAft>
                <a:spcPts val="1600"/>
              </a:spcAft>
              <a:buNone/>
            </a:pPr>
            <a:r>
              <a:t/>
            </a:r>
            <a:endParaRPr/>
          </a:p>
        </p:txBody>
      </p:sp>
      <p:pic>
        <p:nvPicPr>
          <p:cNvPr id="181" name="Google Shape;181;p24"/>
          <p:cNvPicPr preferRelativeResize="0"/>
          <p:nvPr/>
        </p:nvPicPr>
        <p:blipFill>
          <a:blip r:embed="rId3">
            <a:alphaModFix/>
          </a:blip>
          <a:stretch>
            <a:fillRect/>
          </a:stretch>
        </p:blipFill>
        <p:spPr>
          <a:xfrm>
            <a:off x="2400025" y="1211275"/>
            <a:ext cx="4674598" cy="36459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Strategies</a:t>
            </a:r>
            <a:endParaRPr/>
          </a:p>
        </p:txBody>
      </p:sp>
      <p:sp>
        <p:nvSpPr>
          <p:cNvPr id="187" name="Google Shape;187;p2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On average per year </a:t>
            </a:r>
            <a:endParaRPr/>
          </a:p>
          <a:p>
            <a:pPr indent="-317500" lvl="1" marL="914400" rtl="0" algn="l">
              <a:spcBef>
                <a:spcPts val="0"/>
              </a:spcBef>
              <a:spcAft>
                <a:spcPts val="0"/>
              </a:spcAft>
              <a:buSzPts val="1400"/>
              <a:buChar char="○"/>
            </a:pPr>
            <a:r>
              <a:rPr lang="en"/>
              <a:t>Yearly rate &gt; overall gains</a:t>
            </a:r>
            <a:endParaRPr/>
          </a:p>
        </p:txBody>
      </p:sp>
      <p:pic>
        <p:nvPicPr>
          <p:cNvPr id="188" name="Google Shape;188;p25"/>
          <p:cNvPicPr preferRelativeResize="0"/>
          <p:nvPr/>
        </p:nvPicPr>
        <p:blipFill>
          <a:blip r:embed="rId3">
            <a:alphaModFix/>
          </a:blip>
          <a:stretch>
            <a:fillRect/>
          </a:stretch>
        </p:blipFill>
        <p:spPr>
          <a:xfrm>
            <a:off x="3687148" y="1152425"/>
            <a:ext cx="4818803" cy="3302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6"/>
          <p:cNvSpPr txBox="1"/>
          <p:nvPr>
            <p:ph type="title"/>
          </p:nvPr>
        </p:nvSpPr>
        <p:spPr>
          <a:xfrm>
            <a:off x="159300" y="1402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194" name="Google Shape;194;p2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74" name="Google Shape;74;p14"/>
          <p:cNvSpPr txBox="1"/>
          <p:nvPr>
            <p:ph idx="1" type="body"/>
          </p:nvPr>
        </p:nvSpPr>
        <p:spPr>
          <a:xfrm>
            <a:off x="311700" y="1266325"/>
            <a:ext cx="35460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What: </a:t>
            </a:r>
            <a:r>
              <a:rPr lang="en">
                <a:solidFill>
                  <a:srgbClr val="000000"/>
                </a:solidFill>
                <a:latin typeface="Arial"/>
                <a:ea typeface="Arial"/>
                <a:cs typeface="Arial"/>
                <a:sym typeface="Arial"/>
              </a:rPr>
              <a:t>Video games industry is a very lucrative</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highlight>
                  <a:srgbClr val="FFFFFF"/>
                </a:highlight>
                <a:latin typeface="Arial"/>
                <a:ea typeface="Arial"/>
                <a:cs typeface="Arial"/>
                <a:sym typeface="Arial"/>
              </a:rPr>
              <a:t>How:</a:t>
            </a:r>
            <a:r>
              <a:rPr lang="en">
                <a:solidFill>
                  <a:srgbClr val="000000"/>
                </a:solidFill>
                <a:highlight>
                  <a:srgbClr val="FFFFFF"/>
                </a:highlight>
                <a:latin typeface="Arial"/>
                <a:ea typeface="Arial"/>
                <a:cs typeface="Arial"/>
                <a:sym typeface="Arial"/>
              </a:rPr>
              <a:t> optimize different genres platforms for video games</a:t>
            </a:r>
            <a:endParaRPr>
              <a:solidFill>
                <a:srgbClr val="000000"/>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highlight>
                  <a:srgbClr val="FFFFFF"/>
                </a:highlight>
                <a:latin typeface="Arial"/>
                <a:ea typeface="Arial"/>
                <a:cs typeface="Arial"/>
                <a:sym typeface="Arial"/>
              </a:rPr>
              <a:t>Who: Demographics are significantly from region to region</a:t>
            </a:r>
            <a:endParaRPr>
              <a:solidFill>
                <a:srgbClr val="000000"/>
              </a:solidFill>
              <a:highlight>
                <a:srgbClr val="FFFFFF"/>
              </a:highlight>
              <a:latin typeface="Arial"/>
              <a:ea typeface="Arial"/>
              <a:cs typeface="Arial"/>
              <a:sym typeface="Arial"/>
            </a:endParaRPr>
          </a:p>
          <a:p>
            <a:pPr indent="0" lvl="0" marL="457200" rtl="0" algn="l">
              <a:spcBef>
                <a:spcPts val="1600"/>
              </a:spcBef>
              <a:spcAft>
                <a:spcPts val="0"/>
              </a:spcAft>
              <a:buNone/>
            </a:pPr>
            <a:r>
              <a:t/>
            </a:r>
            <a:endParaRPr>
              <a:solidFill>
                <a:srgbClr val="333333"/>
              </a:solidFill>
              <a:highlight>
                <a:srgbClr val="FFFFFF"/>
              </a:highlight>
              <a:latin typeface="Arial"/>
              <a:ea typeface="Arial"/>
              <a:cs typeface="Arial"/>
              <a:sym typeface="Arial"/>
            </a:endParaRPr>
          </a:p>
          <a:p>
            <a:pPr indent="0" lvl="0" marL="457200" rtl="0" algn="l">
              <a:spcBef>
                <a:spcPts val="1600"/>
              </a:spcBef>
              <a:spcAft>
                <a:spcPts val="1600"/>
              </a:spcAft>
              <a:buNone/>
            </a:pPr>
            <a:r>
              <a:t/>
            </a:r>
            <a:endParaRPr>
              <a:solidFill>
                <a:srgbClr val="333333"/>
              </a:solidFill>
              <a:highlight>
                <a:srgbClr val="FFFFFF"/>
              </a:highlight>
              <a:latin typeface="Arial"/>
              <a:ea typeface="Arial"/>
              <a:cs typeface="Arial"/>
              <a:sym typeface="Arial"/>
            </a:endParaRPr>
          </a:p>
        </p:txBody>
      </p:sp>
      <p:sp>
        <p:nvSpPr>
          <p:cNvPr id="75" name="Google Shape;75;p14"/>
          <p:cNvSpPr/>
          <p:nvPr/>
        </p:nvSpPr>
        <p:spPr>
          <a:xfrm>
            <a:off x="3997400" y="2123500"/>
            <a:ext cx="1341000" cy="531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txBox="1"/>
          <p:nvPr/>
        </p:nvSpPr>
        <p:spPr>
          <a:xfrm>
            <a:off x="5659275" y="1266325"/>
            <a:ext cx="3000000" cy="3000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highlight>
                  <a:srgbClr val="FFFFFF"/>
                </a:highlight>
              </a:rPr>
              <a:t>The trend of overall market sales</a:t>
            </a:r>
            <a:endParaRPr sz="1800">
              <a:highlight>
                <a:srgbClr val="FFFFFF"/>
              </a:highlight>
            </a:endParaRPr>
          </a:p>
          <a:p>
            <a:pPr indent="-342900" lvl="0" marL="457200" rtl="0" algn="l">
              <a:lnSpc>
                <a:spcPct val="115000"/>
              </a:lnSpc>
              <a:spcBef>
                <a:spcPts val="0"/>
              </a:spcBef>
              <a:spcAft>
                <a:spcPts val="0"/>
              </a:spcAft>
              <a:buSzPts val="1800"/>
              <a:buChar char="●"/>
            </a:pPr>
            <a:r>
              <a:rPr lang="en" sz="1800">
                <a:highlight>
                  <a:srgbClr val="FFFFFF"/>
                </a:highlight>
              </a:rPr>
              <a:t>Analyze the </a:t>
            </a:r>
            <a:r>
              <a:rPr lang="en" sz="1800">
                <a:highlight>
                  <a:srgbClr val="FFFFFF"/>
                </a:highlight>
              </a:rPr>
              <a:t>empirical</a:t>
            </a:r>
            <a:r>
              <a:rPr lang="en" sz="1800">
                <a:highlight>
                  <a:srgbClr val="FFFFFF"/>
                </a:highlight>
              </a:rPr>
              <a:t> causes</a:t>
            </a:r>
            <a:endParaRPr sz="1800">
              <a:highlight>
                <a:srgbClr val="FFFFFF"/>
              </a:highlight>
            </a:endParaRPr>
          </a:p>
          <a:p>
            <a:pPr indent="-342900" lvl="0" marL="457200" rtl="0" algn="l">
              <a:lnSpc>
                <a:spcPct val="115000"/>
              </a:lnSpc>
              <a:spcBef>
                <a:spcPts val="0"/>
              </a:spcBef>
              <a:spcAft>
                <a:spcPts val="0"/>
              </a:spcAft>
              <a:buSzPts val="1800"/>
              <a:buChar char="●"/>
            </a:pPr>
            <a:r>
              <a:rPr lang="en" sz="1800">
                <a:highlight>
                  <a:srgbClr val="FFFFFF"/>
                </a:highlight>
              </a:rPr>
              <a:t>Infer strategy for companies and effects</a:t>
            </a:r>
            <a:endParaRPr sz="1800">
              <a:highlight>
                <a:srgbClr val="FFFFFF"/>
              </a:highlight>
            </a:endParaRPr>
          </a:p>
        </p:txBody>
      </p:sp>
      <p:sp>
        <p:nvSpPr>
          <p:cNvPr id="77" name="Google Shape;77;p14"/>
          <p:cNvSpPr txBox="1"/>
          <p:nvPr/>
        </p:nvSpPr>
        <p:spPr>
          <a:xfrm>
            <a:off x="3745400" y="1830100"/>
            <a:ext cx="1845000" cy="2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Why visualization?</a:t>
            </a:r>
            <a:endParaRPr>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5"/>
          <p:cNvSpPr txBox="1"/>
          <p:nvPr>
            <p:ph type="title"/>
          </p:nvPr>
        </p:nvSpPr>
        <p:spPr>
          <a:xfrm>
            <a:off x="159300" y="1402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&amp; Methodology</a:t>
            </a:r>
            <a:endParaRPr/>
          </a:p>
        </p:txBody>
      </p:sp>
      <p:sp>
        <p:nvSpPr>
          <p:cNvPr id="83" name="Google Shape;83;p15"/>
          <p:cNvSpPr txBox="1"/>
          <p:nvPr>
            <p:ph idx="1" type="body"/>
          </p:nvPr>
        </p:nvSpPr>
        <p:spPr>
          <a:xfrm>
            <a:off x="159300" y="1190125"/>
            <a:ext cx="8901600" cy="3705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84" name="Google Shape;84;p15"/>
          <p:cNvPicPr preferRelativeResize="0"/>
          <p:nvPr/>
        </p:nvPicPr>
        <p:blipFill rotWithShape="1">
          <a:blip r:embed="rId3">
            <a:alphaModFix/>
          </a:blip>
          <a:srcRect b="28187" l="22082" r="22365" t="54087"/>
          <a:stretch/>
        </p:blipFill>
        <p:spPr>
          <a:xfrm>
            <a:off x="114713" y="1875625"/>
            <a:ext cx="8609773" cy="1545275"/>
          </a:xfrm>
          <a:prstGeom prst="rect">
            <a:avLst/>
          </a:prstGeom>
          <a:noFill/>
          <a:ln>
            <a:noFill/>
          </a:ln>
        </p:spPr>
      </p:pic>
      <p:sp>
        <p:nvSpPr>
          <p:cNvPr id="85" name="Google Shape;85;p15"/>
          <p:cNvSpPr txBox="1"/>
          <p:nvPr/>
        </p:nvSpPr>
        <p:spPr>
          <a:xfrm>
            <a:off x="114725" y="960513"/>
            <a:ext cx="5320800" cy="745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From : VGChartz </a:t>
            </a:r>
            <a:r>
              <a:rPr lang="en" sz="1200" u="sng">
                <a:solidFill>
                  <a:schemeClr val="hlink"/>
                </a:solidFill>
                <a:latin typeface="Open Sans"/>
                <a:ea typeface="Open Sans"/>
                <a:cs typeface="Open Sans"/>
                <a:sym typeface="Open Sans"/>
                <a:hlinkClick r:id="rId4"/>
              </a:rPr>
              <a:t>http://www.vgchartz.com/gamedb/</a:t>
            </a:r>
            <a:endParaRPr sz="1200">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highlight>
                  <a:srgbClr val="FFFFFF"/>
                </a:highlight>
              </a:rPr>
              <a:t>Year[1980-2016]; 16323 rows × 16 columns</a:t>
            </a:r>
            <a:endParaRPr>
              <a:highlight>
                <a:srgbClr val="FFFFFF"/>
              </a:highlight>
            </a:endParaRPr>
          </a:p>
          <a:p>
            <a:pPr indent="0" lvl="0" marL="457200" rtl="0" algn="l">
              <a:spcBef>
                <a:spcPts val="0"/>
              </a:spcBef>
              <a:spcAft>
                <a:spcPts val="0"/>
              </a:spcAft>
              <a:buNone/>
            </a:pPr>
            <a:r>
              <a:t/>
            </a:r>
            <a:endParaRPr>
              <a:highlight>
                <a:srgbClr val="FFFFFF"/>
              </a:highlight>
            </a:endParaRPr>
          </a:p>
        </p:txBody>
      </p:sp>
      <p:pic>
        <p:nvPicPr>
          <p:cNvPr id="86" name="Google Shape;86;p15"/>
          <p:cNvPicPr preferRelativeResize="0"/>
          <p:nvPr/>
        </p:nvPicPr>
        <p:blipFill rotWithShape="1">
          <a:blip r:embed="rId5">
            <a:alphaModFix/>
          </a:blip>
          <a:srcRect b="80156" l="1741" r="79348" t="10034"/>
          <a:stretch/>
        </p:blipFill>
        <p:spPr>
          <a:xfrm>
            <a:off x="5852875" y="994124"/>
            <a:ext cx="1823475" cy="532123"/>
          </a:xfrm>
          <a:prstGeom prst="rect">
            <a:avLst/>
          </a:prstGeom>
          <a:noFill/>
          <a:ln>
            <a:noFill/>
          </a:ln>
        </p:spPr>
      </p:pic>
      <p:sp>
        <p:nvSpPr>
          <p:cNvPr id="87" name="Google Shape;87;p15"/>
          <p:cNvSpPr txBox="1"/>
          <p:nvPr/>
        </p:nvSpPr>
        <p:spPr>
          <a:xfrm>
            <a:off x="370850" y="3666400"/>
            <a:ext cx="7755600" cy="707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Counting frequency; Sorting; Calculating Average</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Pandas; Seaborns; matplotlib</a:t>
            </a:r>
            <a:endParaRPr>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6"/>
          <p:cNvSpPr txBox="1"/>
          <p:nvPr>
            <p:ph type="title"/>
          </p:nvPr>
        </p:nvSpPr>
        <p:spPr>
          <a:xfrm>
            <a:off x="311700" y="1402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Sales Trend</a:t>
            </a:r>
            <a:endParaRPr/>
          </a:p>
        </p:txBody>
      </p:sp>
      <p:sp>
        <p:nvSpPr>
          <p:cNvPr id="93" name="Google Shape;93;p16"/>
          <p:cNvSpPr txBox="1"/>
          <p:nvPr>
            <p:ph idx="1" type="body"/>
          </p:nvPr>
        </p:nvSpPr>
        <p:spPr>
          <a:xfrm>
            <a:off x="159300" y="809125"/>
            <a:ext cx="8901600" cy="3705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Time Release Date vs. Regional Economic Constraint</a:t>
            </a:r>
            <a:endParaRPr sz="1300"/>
          </a:p>
          <a:p>
            <a:pPr indent="-311150" lvl="0" marL="457200" rtl="0" algn="l">
              <a:spcBef>
                <a:spcPts val="0"/>
              </a:spcBef>
              <a:spcAft>
                <a:spcPts val="0"/>
              </a:spcAft>
              <a:buSzPts val="1300"/>
              <a:buChar char="●"/>
            </a:pPr>
            <a:r>
              <a:rPr lang="en" sz="1300"/>
              <a:t>Japanese Debt Crisis 2013</a:t>
            </a:r>
            <a:endParaRPr sz="1300"/>
          </a:p>
          <a:p>
            <a:pPr indent="-311150" lvl="0" marL="457200" rtl="0" algn="l">
              <a:spcBef>
                <a:spcPts val="0"/>
              </a:spcBef>
              <a:spcAft>
                <a:spcPts val="0"/>
              </a:spcAft>
              <a:buSzPts val="1300"/>
              <a:buChar char="●"/>
            </a:pPr>
            <a:r>
              <a:rPr lang="en" sz="1300"/>
              <a:t>American Recession 2008</a:t>
            </a:r>
            <a:endParaRPr sz="1300"/>
          </a:p>
          <a:p>
            <a:pPr indent="-311150" lvl="0" marL="457200" rtl="0" algn="l">
              <a:spcBef>
                <a:spcPts val="0"/>
              </a:spcBef>
              <a:spcAft>
                <a:spcPts val="0"/>
              </a:spcAft>
              <a:buSzPts val="1300"/>
              <a:buChar char="●"/>
            </a:pPr>
            <a:r>
              <a:rPr lang="en" sz="1300"/>
              <a:t>European Debt crisis 2010</a:t>
            </a:r>
            <a:endParaRPr sz="1300"/>
          </a:p>
        </p:txBody>
      </p:sp>
      <p:pic>
        <p:nvPicPr>
          <p:cNvPr id="94" name="Google Shape;94;p16"/>
          <p:cNvPicPr preferRelativeResize="0"/>
          <p:nvPr/>
        </p:nvPicPr>
        <p:blipFill rotWithShape="1">
          <a:blip r:embed="rId3">
            <a:alphaModFix/>
          </a:blip>
          <a:srcRect b="9242" l="19871" r="11957" t="27966"/>
          <a:stretch/>
        </p:blipFill>
        <p:spPr>
          <a:xfrm>
            <a:off x="2751000" y="1808725"/>
            <a:ext cx="6233702" cy="32297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Ten Game Sales</a:t>
            </a:r>
            <a:endParaRPr/>
          </a:p>
        </p:txBody>
      </p:sp>
      <p:pic>
        <p:nvPicPr>
          <p:cNvPr id="100" name="Google Shape;100;p17"/>
          <p:cNvPicPr preferRelativeResize="0"/>
          <p:nvPr/>
        </p:nvPicPr>
        <p:blipFill rotWithShape="1">
          <a:blip r:embed="rId3">
            <a:alphaModFix/>
          </a:blip>
          <a:srcRect b="32175" l="35442" r="27440" t="30947"/>
          <a:stretch/>
        </p:blipFill>
        <p:spPr>
          <a:xfrm>
            <a:off x="4642850" y="1476300"/>
            <a:ext cx="4501152" cy="2515529"/>
          </a:xfrm>
          <a:prstGeom prst="rect">
            <a:avLst/>
          </a:prstGeom>
          <a:noFill/>
          <a:ln>
            <a:noFill/>
          </a:ln>
        </p:spPr>
      </p:pic>
      <p:pic>
        <p:nvPicPr>
          <p:cNvPr id="101" name="Google Shape;101;p17"/>
          <p:cNvPicPr preferRelativeResize="0"/>
          <p:nvPr/>
        </p:nvPicPr>
        <p:blipFill rotWithShape="1">
          <a:blip r:embed="rId4">
            <a:alphaModFix/>
          </a:blip>
          <a:srcRect b="37057" l="35143" r="42758" t="41809"/>
          <a:stretch/>
        </p:blipFill>
        <p:spPr>
          <a:xfrm>
            <a:off x="80625" y="1570311"/>
            <a:ext cx="4501152" cy="2421515"/>
          </a:xfrm>
          <a:prstGeom prst="rect">
            <a:avLst/>
          </a:prstGeom>
          <a:noFill/>
          <a:ln>
            <a:noFill/>
          </a:ln>
        </p:spPr>
      </p:pic>
      <p:sp>
        <p:nvSpPr>
          <p:cNvPr id="102" name="Google Shape;102;p17"/>
          <p:cNvSpPr txBox="1"/>
          <p:nvPr/>
        </p:nvSpPr>
        <p:spPr>
          <a:xfrm>
            <a:off x="467600" y="4272825"/>
            <a:ext cx="3821400" cy="451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Most popular video games unnormalized</a:t>
            </a:r>
            <a:endParaRPr>
              <a:latin typeface="Open Sans"/>
              <a:ea typeface="Open Sans"/>
              <a:cs typeface="Open Sans"/>
              <a:sym typeface="Open Sans"/>
            </a:endParaRPr>
          </a:p>
        </p:txBody>
      </p:sp>
      <p:sp>
        <p:nvSpPr>
          <p:cNvPr id="103" name="Google Shape;103;p17"/>
          <p:cNvSpPr txBox="1"/>
          <p:nvPr/>
        </p:nvSpPr>
        <p:spPr>
          <a:xfrm>
            <a:off x="5010900" y="4315700"/>
            <a:ext cx="3821400" cy="451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New games have bigger market after normalizing it by year</a:t>
            </a:r>
            <a:endParaRPr>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Platform Classification</a:t>
            </a:r>
            <a:endParaRPr/>
          </a:p>
        </p:txBody>
      </p:sp>
      <p:sp>
        <p:nvSpPr>
          <p:cNvPr id="109" name="Google Shape;109;p18"/>
          <p:cNvSpPr txBox="1"/>
          <p:nvPr>
            <p:ph idx="1" type="body"/>
          </p:nvPr>
        </p:nvSpPr>
        <p:spPr>
          <a:xfrm>
            <a:off x="121200" y="1092875"/>
            <a:ext cx="8901600" cy="37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sz="1050">
              <a:solidFill>
                <a:srgbClr val="333333"/>
              </a:solidFill>
              <a:latin typeface="Arial"/>
              <a:ea typeface="Arial"/>
              <a:cs typeface="Arial"/>
              <a:sym typeface="Arial"/>
            </a:endParaRPr>
          </a:p>
          <a:p>
            <a:pPr indent="0" lvl="0" marL="0" rtl="0" algn="l">
              <a:spcBef>
                <a:spcPts val="0"/>
              </a:spcBef>
              <a:spcAft>
                <a:spcPts val="0"/>
              </a:spcAft>
              <a:buNone/>
            </a:pPr>
            <a:r>
              <a:t/>
            </a:r>
            <a:endParaRPr sz="1050">
              <a:solidFill>
                <a:srgbClr val="333333"/>
              </a:solidFill>
              <a:latin typeface="Arial"/>
              <a:ea typeface="Arial"/>
              <a:cs typeface="Arial"/>
              <a:sym typeface="Arial"/>
            </a:endParaRPr>
          </a:p>
          <a:p>
            <a:pPr indent="0" lvl="0" marL="0" rtl="0" algn="l">
              <a:spcBef>
                <a:spcPts val="0"/>
              </a:spcBef>
              <a:spcAft>
                <a:spcPts val="0"/>
              </a:spcAft>
              <a:buNone/>
            </a:pPr>
            <a:r>
              <a:t/>
            </a:r>
            <a:endParaRPr sz="1050">
              <a:solidFill>
                <a:srgbClr val="333333"/>
              </a:solidFill>
              <a:latin typeface="Arial"/>
              <a:ea typeface="Arial"/>
              <a:cs typeface="Arial"/>
              <a:sym typeface="Arial"/>
            </a:endParaRPr>
          </a:p>
          <a:p>
            <a:pPr indent="0" lvl="0" marL="0" rtl="0" algn="l">
              <a:spcBef>
                <a:spcPts val="0"/>
              </a:spcBef>
              <a:spcAft>
                <a:spcPts val="0"/>
              </a:spcAft>
              <a:buNone/>
            </a:pPr>
            <a:r>
              <a:t/>
            </a:r>
            <a:endParaRPr sz="1050">
              <a:solidFill>
                <a:srgbClr val="333333"/>
              </a:solidFill>
              <a:latin typeface="Arial"/>
              <a:ea typeface="Arial"/>
              <a:cs typeface="Arial"/>
              <a:sym typeface="Arial"/>
            </a:endParaRPr>
          </a:p>
          <a:p>
            <a:pPr indent="0" lvl="0" marL="0" rtl="0" algn="l">
              <a:spcBef>
                <a:spcPts val="0"/>
              </a:spcBef>
              <a:spcAft>
                <a:spcPts val="0"/>
              </a:spcAft>
              <a:buNone/>
            </a:pPr>
            <a:r>
              <a:t/>
            </a:r>
            <a:endParaRPr sz="1050">
              <a:solidFill>
                <a:srgbClr val="333333"/>
              </a:solidFill>
              <a:latin typeface="Arial"/>
              <a:ea typeface="Arial"/>
              <a:cs typeface="Arial"/>
              <a:sym typeface="Arial"/>
            </a:endParaRPr>
          </a:p>
          <a:p>
            <a:pPr indent="0" lvl="0" marL="0" rtl="0" algn="l">
              <a:spcBef>
                <a:spcPts val="0"/>
              </a:spcBef>
              <a:spcAft>
                <a:spcPts val="0"/>
              </a:spcAft>
              <a:buNone/>
            </a:pPr>
            <a:r>
              <a:t/>
            </a:r>
            <a:endParaRPr sz="1050">
              <a:solidFill>
                <a:srgbClr val="333333"/>
              </a:solidFill>
              <a:latin typeface="Arial"/>
              <a:ea typeface="Arial"/>
              <a:cs typeface="Arial"/>
              <a:sym typeface="Arial"/>
            </a:endParaRPr>
          </a:p>
          <a:p>
            <a:pPr indent="0" lvl="0" marL="0" rtl="0" algn="l">
              <a:spcBef>
                <a:spcPts val="0"/>
              </a:spcBef>
              <a:spcAft>
                <a:spcPts val="0"/>
              </a:spcAft>
              <a:buNone/>
            </a:pPr>
            <a:r>
              <a:t/>
            </a:r>
            <a:endParaRPr sz="1050">
              <a:solidFill>
                <a:srgbClr val="333333"/>
              </a:solidFill>
              <a:latin typeface="Arial"/>
              <a:ea typeface="Arial"/>
              <a:cs typeface="Arial"/>
              <a:sym typeface="Arial"/>
            </a:endParaRPr>
          </a:p>
          <a:p>
            <a:pPr indent="0" lvl="0" marL="0" rtl="0" algn="l">
              <a:spcBef>
                <a:spcPts val="0"/>
              </a:spcBef>
              <a:spcAft>
                <a:spcPts val="0"/>
              </a:spcAft>
              <a:buNone/>
            </a:pPr>
            <a:r>
              <a:t/>
            </a:r>
            <a:endParaRPr sz="1050">
              <a:solidFill>
                <a:srgbClr val="333333"/>
              </a:solidFill>
              <a:latin typeface="Arial"/>
              <a:ea typeface="Arial"/>
              <a:cs typeface="Arial"/>
              <a:sym typeface="Arial"/>
            </a:endParaRPr>
          </a:p>
          <a:p>
            <a:pPr indent="0" lvl="0" marL="0" rtl="0" algn="l">
              <a:spcBef>
                <a:spcPts val="0"/>
              </a:spcBef>
              <a:spcAft>
                <a:spcPts val="0"/>
              </a:spcAft>
              <a:buClr>
                <a:srgbClr val="000000"/>
              </a:buClr>
              <a:buSzPts val="1100"/>
              <a:buFont typeface="Arial"/>
              <a:buNone/>
            </a:pPr>
            <a:r>
              <a:t/>
            </a:r>
            <a:endParaRPr sz="1050">
              <a:solidFill>
                <a:srgbClr val="333333"/>
              </a:solidFill>
              <a:latin typeface="Arial"/>
              <a:ea typeface="Arial"/>
              <a:cs typeface="Arial"/>
              <a:sym typeface="Arial"/>
            </a:endParaRPr>
          </a:p>
          <a:p>
            <a:pPr indent="0" lvl="0" marL="0" rtl="0" algn="l">
              <a:spcBef>
                <a:spcPts val="0"/>
              </a:spcBef>
              <a:spcAft>
                <a:spcPts val="1600"/>
              </a:spcAft>
              <a:buNone/>
            </a:pPr>
            <a:r>
              <a:t/>
            </a:r>
            <a:endParaRPr/>
          </a:p>
        </p:txBody>
      </p:sp>
      <p:graphicFrame>
        <p:nvGraphicFramePr>
          <p:cNvPr id="110" name="Google Shape;110;p18"/>
          <p:cNvGraphicFramePr/>
          <p:nvPr/>
        </p:nvGraphicFramePr>
        <p:xfrm>
          <a:off x="1353475" y="1152413"/>
          <a:ext cx="3000000" cy="3000000"/>
        </p:xfrm>
        <a:graphic>
          <a:graphicData uri="http://schemas.openxmlformats.org/drawingml/2006/table">
            <a:tbl>
              <a:tblPr>
                <a:noFill/>
                <a:tableStyleId>{E02ADD99-C46C-40EA-BE82-E57AB76909B6}</a:tableStyleId>
              </a:tblPr>
              <a:tblGrid>
                <a:gridCol w="1186900"/>
                <a:gridCol w="2951825"/>
              </a:tblGrid>
              <a:tr h="691925">
                <a:tc>
                  <a:txBody>
                    <a:bodyPr>
                      <a:noAutofit/>
                    </a:bodyPr>
                    <a:lstStyle/>
                    <a:p>
                      <a:pPr indent="0" lvl="0" marL="0" rtl="0" algn="ctr">
                        <a:lnSpc>
                          <a:spcPct val="115000"/>
                        </a:lnSpc>
                        <a:spcBef>
                          <a:spcPts val="0"/>
                        </a:spcBef>
                        <a:spcAft>
                          <a:spcPts val="0"/>
                        </a:spcAft>
                        <a:buClr>
                          <a:srgbClr val="000000"/>
                        </a:buClr>
                        <a:buSzPts val="1100"/>
                        <a:buFont typeface="Arial"/>
                        <a:buNone/>
                      </a:pPr>
                      <a:r>
                        <a:rPr b="1" lang="en">
                          <a:solidFill>
                            <a:schemeClr val="accent1"/>
                          </a:solidFill>
                        </a:rPr>
                        <a:t>PlayStation</a:t>
                      </a:r>
                      <a:endParaRPr b="1">
                        <a:solidFill>
                          <a:schemeClr val="accent1"/>
                        </a:solidFill>
                      </a:endParaRPr>
                    </a:p>
                  </a:txBody>
                  <a:tcPr marT="91425" marB="91425" marR="91425" marL="91425" anchor="ctr">
                    <a:lnL cap="flat" cmpd="sng" w="19050">
                      <a:solidFill>
                        <a:srgbClr val="0B5394"/>
                      </a:solidFill>
                      <a:prstDash val="solid"/>
                      <a:round/>
                      <a:headEnd len="sm" w="sm" type="none"/>
                      <a:tailEnd len="sm" w="sm" type="none"/>
                    </a:lnL>
                    <a:lnR cap="flat" cmpd="sng" w="19050">
                      <a:solidFill>
                        <a:srgbClr val="0B5394"/>
                      </a:solidFill>
                      <a:prstDash val="solid"/>
                      <a:round/>
                      <a:headEnd len="sm" w="sm" type="none"/>
                      <a:tailEnd len="sm" w="sm" type="none"/>
                    </a:lnR>
                    <a:lnT cap="flat" cmpd="sng" w="19050">
                      <a:solidFill>
                        <a:srgbClr val="0B5394"/>
                      </a:solidFill>
                      <a:prstDash val="solid"/>
                      <a:round/>
                      <a:headEnd len="sm" w="sm" type="none"/>
                      <a:tailEnd len="sm" w="sm" type="none"/>
                    </a:lnT>
                    <a:lnB cap="flat" cmpd="sng" w="19050">
                      <a:solidFill>
                        <a:srgbClr val="0B5394"/>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Clr>
                          <a:srgbClr val="000000"/>
                        </a:buClr>
                        <a:buSzPts val="1100"/>
                        <a:buFont typeface="Arial"/>
                        <a:buNone/>
                      </a:pPr>
                      <a:r>
                        <a:rPr lang="en" sz="1200">
                          <a:solidFill>
                            <a:srgbClr val="3D85C6"/>
                          </a:solidFill>
                        </a:rPr>
                        <a:t>PS2, PS3, PS4, PlayStation, PSP, PlayStation Vita</a:t>
                      </a:r>
                      <a:endParaRPr sz="1200">
                        <a:solidFill>
                          <a:srgbClr val="3D85C6"/>
                        </a:solidFill>
                      </a:endParaRPr>
                    </a:p>
                  </a:txBody>
                  <a:tcPr marT="91425" marB="91425" marR="91425" marL="91425" anchor="ctr">
                    <a:lnL cap="flat" cmpd="sng" w="19050">
                      <a:solidFill>
                        <a:srgbClr val="0B5394"/>
                      </a:solidFill>
                      <a:prstDash val="solid"/>
                      <a:round/>
                      <a:headEnd len="sm" w="sm" type="none"/>
                      <a:tailEnd len="sm" w="sm" type="none"/>
                    </a:lnL>
                    <a:lnR cap="flat" cmpd="sng" w="19050">
                      <a:solidFill>
                        <a:srgbClr val="0B5394"/>
                      </a:solidFill>
                      <a:prstDash val="solid"/>
                      <a:round/>
                      <a:headEnd len="sm" w="sm" type="none"/>
                      <a:tailEnd len="sm" w="sm" type="none"/>
                    </a:lnR>
                    <a:lnT cap="flat" cmpd="sng" w="19050">
                      <a:solidFill>
                        <a:srgbClr val="0B5394"/>
                      </a:solidFill>
                      <a:prstDash val="solid"/>
                      <a:round/>
                      <a:headEnd len="sm" w="sm" type="none"/>
                      <a:tailEnd len="sm" w="sm" type="none"/>
                    </a:lnT>
                    <a:lnB cap="flat" cmpd="sng" w="19050">
                      <a:solidFill>
                        <a:srgbClr val="0B5394"/>
                      </a:solidFill>
                      <a:prstDash val="solid"/>
                      <a:round/>
                      <a:headEnd len="sm" w="sm" type="none"/>
                      <a:tailEnd len="sm" w="sm" type="none"/>
                    </a:lnB>
                  </a:tcPr>
                </a:tc>
              </a:tr>
              <a:tr h="1414575">
                <a:tc>
                  <a:txBody>
                    <a:bodyPr>
                      <a:noAutofit/>
                    </a:bodyPr>
                    <a:lstStyle/>
                    <a:p>
                      <a:pPr indent="0" lvl="0" marL="0" rtl="0" algn="ctr">
                        <a:lnSpc>
                          <a:spcPct val="115000"/>
                        </a:lnSpc>
                        <a:spcBef>
                          <a:spcPts val="0"/>
                        </a:spcBef>
                        <a:spcAft>
                          <a:spcPts val="0"/>
                        </a:spcAft>
                        <a:buClr>
                          <a:srgbClr val="000000"/>
                        </a:buClr>
                        <a:buSzPts val="1100"/>
                        <a:buFont typeface="Arial"/>
                        <a:buNone/>
                      </a:pPr>
                      <a:r>
                        <a:rPr b="1" lang="en">
                          <a:solidFill>
                            <a:schemeClr val="accent1"/>
                          </a:solidFill>
                        </a:rPr>
                        <a:t>Nintendo</a:t>
                      </a:r>
                      <a:endParaRPr b="1">
                        <a:solidFill>
                          <a:schemeClr val="accent1"/>
                        </a:solidFill>
                      </a:endParaRPr>
                    </a:p>
                  </a:txBody>
                  <a:tcPr marT="91425" marB="91425" marR="91425" marL="91425" anchor="ctr">
                    <a:lnL cap="flat" cmpd="sng" w="19050">
                      <a:solidFill>
                        <a:srgbClr val="0B5394"/>
                      </a:solidFill>
                      <a:prstDash val="solid"/>
                      <a:round/>
                      <a:headEnd len="sm" w="sm" type="none"/>
                      <a:tailEnd len="sm" w="sm" type="none"/>
                    </a:lnL>
                    <a:lnR cap="flat" cmpd="sng" w="19050">
                      <a:solidFill>
                        <a:srgbClr val="0B5394"/>
                      </a:solidFill>
                      <a:prstDash val="solid"/>
                      <a:round/>
                      <a:headEnd len="sm" w="sm" type="none"/>
                      <a:tailEnd len="sm" w="sm" type="none"/>
                    </a:lnR>
                    <a:lnT cap="flat" cmpd="sng" w="19050">
                      <a:solidFill>
                        <a:srgbClr val="0B5394"/>
                      </a:solidFill>
                      <a:prstDash val="solid"/>
                      <a:round/>
                      <a:headEnd len="sm" w="sm" type="none"/>
                      <a:tailEnd len="sm" w="sm" type="none"/>
                    </a:lnT>
                    <a:lnB cap="flat" cmpd="sng" w="19050">
                      <a:solidFill>
                        <a:srgbClr val="0B5394"/>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solidFill>
                            <a:srgbClr val="3D85C6"/>
                          </a:solidFill>
                        </a:rPr>
                        <a:t>Wii, WiiU, </a:t>
                      </a:r>
                      <a:endParaRPr sz="1200">
                        <a:solidFill>
                          <a:srgbClr val="3D85C6"/>
                        </a:solidFill>
                      </a:endParaRPr>
                    </a:p>
                    <a:p>
                      <a:pPr indent="0" lvl="0" marL="0" rtl="0" algn="l">
                        <a:lnSpc>
                          <a:spcPct val="115000"/>
                        </a:lnSpc>
                        <a:spcBef>
                          <a:spcPts val="0"/>
                        </a:spcBef>
                        <a:spcAft>
                          <a:spcPts val="0"/>
                        </a:spcAft>
                        <a:buNone/>
                      </a:pPr>
                      <a:r>
                        <a:rPr lang="en" sz="1200">
                          <a:solidFill>
                            <a:srgbClr val="3D85C6"/>
                          </a:solidFill>
                        </a:rPr>
                        <a:t>Nintendo Entertainment System, </a:t>
                      </a:r>
                      <a:endParaRPr sz="1200">
                        <a:solidFill>
                          <a:srgbClr val="3D85C6"/>
                        </a:solidFill>
                      </a:endParaRPr>
                    </a:p>
                    <a:p>
                      <a:pPr indent="0" lvl="0" marL="0" rtl="0" algn="l">
                        <a:lnSpc>
                          <a:spcPct val="115000"/>
                        </a:lnSpc>
                        <a:spcBef>
                          <a:spcPts val="0"/>
                        </a:spcBef>
                        <a:spcAft>
                          <a:spcPts val="0"/>
                        </a:spcAft>
                        <a:buNone/>
                      </a:pPr>
                      <a:r>
                        <a:rPr lang="en" sz="1200">
                          <a:solidFill>
                            <a:srgbClr val="3D85C6"/>
                          </a:solidFill>
                        </a:rPr>
                        <a:t>Game Boy, Nintendo DS, Nintendo 3DS, Nintendo 64, </a:t>
                      </a:r>
                      <a:endParaRPr sz="1200">
                        <a:solidFill>
                          <a:srgbClr val="3D85C6"/>
                        </a:solidFill>
                      </a:endParaRPr>
                    </a:p>
                    <a:p>
                      <a:pPr indent="0" lvl="0" marL="0" rtl="0" algn="l">
                        <a:lnSpc>
                          <a:spcPct val="115000"/>
                        </a:lnSpc>
                        <a:spcBef>
                          <a:spcPts val="0"/>
                        </a:spcBef>
                        <a:spcAft>
                          <a:spcPts val="0"/>
                        </a:spcAft>
                        <a:buClr>
                          <a:srgbClr val="000000"/>
                        </a:buClr>
                        <a:buSzPts val="1100"/>
                        <a:buFont typeface="Arial"/>
                        <a:buNone/>
                      </a:pPr>
                      <a:r>
                        <a:rPr lang="en" sz="1200">
                          <a:solidFill>
                            <a:srgbClr val="3D85C6"/>
                          </a:solidFill>
                        </a:rPr>
                        <a:t>Super Nintendo Entertainment System, Nintendo Game Boy Advance</a:t>
                      </a:r>
                      <a:endParaRPr sz="1200">
                        <a:solidFill>
                          <a:srgbClr val="3D85C6"/>
                        </a:solidFill>
                      </a:endParaRPr>
                    </a:p>
                  </a:txBody>
                  <a:tcPr marT="91425" marB="91425" marR="91425" marL="91425" anchor="ctr">
                    <a:lnL cap="flat" cmpd="sng" w="19050">
                      <a:solidFill>
                        <a:srgbClr val="0B5394"/>
                      </a:solidFill>
                      <a:prstDash val="solid"/>
                      <a:round/>
                      <a:headEnd len="sm" w="sm" type="none"/>
                      <a:tailEnd len="sm" w="sm" type="none"/>
                    </a:lnL>
                    <a:lnR cap="flat" cmpd="sng" w="19050">
                      <a:solidFill>
                        <a:srgbClr val="0B5394"/>
                      </a:solidFill>
                      <a:prstDash val="solid"/>
                      <a:round/>
                      <a:headEnd len="sm" w="sm" type="none"/>
                      <a:tailEnd len="sm" w="sm" type="none"/>
                    </a:lnR>
                    <a:lnT cap="flat" cmpd="sng" w="19050">
                      <a:solidFill>
                        <a:srgbClr val="0B5394"/>
                      </a:solidFill>
                      <a:prstDash val="solid"/>
                      <a:round/>
                      <a:headEnd len="sm" w="sm" type="none"/>
                      <a:tailEnd len="sm" w="sm" type="none"/>
                    </a:lnT>
                    <a:lnB cap="flat" cmpd="sng" w="19050">
                      <a:solidFill>
                        <a:srgbClr val="0B5394"/>
                      </a:solidFill>
                      <a:prstDash val="solid"/>
                      <a:round/>
                      <a:headEnd len="sm" w="sm" type="none"/>
                      <a:tailEnd len="sm" w="sm" type="none"/>
                    </a:lnB>
                  </a:tcPr>
                </a:tc>
              </a:tr>
              <a:tr h="541375">
                <a:tc>
                  <a:txBody>
                    <a:bodyPr>
                      <a:noAutofit/>
                    </a:bodyPr>
                    <a:lstStyle/>
                    <a:p>
                      <a:pPr indent="0" lvl="0" marL="0" rtl="0" algn="ctr">
                        <a:lnSpc>
                          <a:spcPct val="115000"/>
                        </a:lnSpc>
                        <a:spcBef>
                          <a:spcPts val="0"/>
                        </a:spcBef>
                        <a:spcAft>
                          <a:spcPts val="0"/>
                        </a:spcAft>
                        <a:buClr>
                          <a:srgbClr val="000000"/>
                        </a:buClr>
                        <a:buSzPts val="1100"/>
                        <a:buFont typeface="Arial"/>
                        <a:buNone/>
                      </a:pPr>
                      <a:r>
                        <a:rPr b="1" lang="en">
                          <a:solidFill>
                            <a:schemeClr val="accent1"/>
                          </a:solidFill>
                        </a:rPr>
                        <a:t>Microsoft</a:t>
                      </a:r>
                      <a:endParaRPr b="1">
                        <a:solidFill>
                          <a:schemeClr val="accent1"/>
                        </a:solidFill>
                      </a:endParaRPr>
                    </a:p>
                  </a:txBody>
                  <a:tcPr marT="91425" marB="91425" marR="91425" marL="91425" anchor="ctr">
                    <a:lnL cap="flat" cmpd="sng" w="19050">
                      <a:solidFill>
                        <a:srgbClr val="0B5394"/>
                      </a:solidFill>
                      <a:prstDash val="solid"/>
                      <a:round/>
                      <a:headEnd len="sm" w="sm" type="none"/>
                      <a:tailEnd len="sm" w="sm" type="none"/>
                    </a:lnL>
                    <a:lnR cap="flat" cmpd="sng" w="19050">
                      <a:solidFill>
                        <a:srgbClr val="0B5394"/>
                      </a:solidFill>
                      <a:prstDash val="solid"/>
                      <a:round/>
                      <a:headEnd len="sm" w="sm" type="none"/>
                      <a:tailEnd len="sm" w="sm" type="none"/>
                    </a:lnR>
                    <a:lnT cap="flat" cmpd="sng" w="19050">
                      <a:solidFill>
                        <a:srgbClr val="0B5394"/>
                      </a:solidFill>
                      <a:prstDash val="solid"/>
                      <a:round/>
                      <a:headEnd len="sm" w="sm" type="none"/>
                      <a:tailEnd len="sm" w="sm" type="none"/>
                    </a:lnT>
                    <a:lnB cap="flat" cmpd="sng" w="19050">
                      <a:solidFill>
                        <a:srgbClr val="0B5394"/>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Clr>
                          <a:srgbClr val="000000"/>
                        </a:buClr>
                        <a:buSzPts val="1100"/>
                        <a:buFont typeface="Arial"/>
                        <a:buNone/>
                      </a:pPr>
                      <a:r>
                        <a:rPr lang="en" sz="1200">
                          <a:solidFill>
                            <a:srgbClr val="3D85C6"/>
                          </a:solidFill>
                        </a:rPr>
                        <a:t>Xbox, Xbox One, Xbox 360</a:t>
                      </a:r>
                      <a:endParaRPr sz="1200">
                        <a:solidFill>
                          <a:srgbClr val="3D85C6"/>
                        </a:solidFill>
                      </a:endParaRPr>
                    </a:p>
                  </a:txBody>
                  <a:tcPr marT="91425" marB="91425" marR="91425" marL="91425" anchor="ctr">
                    <a:lnL cap="flat" cmpd="sng" w="19050">
                      <a:solidFill>
                        <a:srgbClr val="0B5394"/>
                      </a:solidFill>
                      <a:prstDash val="solid"/>
                      <a:round/>
                      <a:headEnd len="sm" w="sm" type="none"/>
                      <a:tailEnd len="sm" w="sm" type="none"/>
                    </a:lnL>
                    <a:lnR cap="flat" cmpd="sng" w="19050">
                      <a:solidFill>
                        <a:srgbClr val="0B5394"/>
                      </a:solidFill>
                      <a:prstDash val="solid"/>
                      <a:round/>
                      <a:headEnd len="sm" w="sm" type="none"/>
                      <a:tailEnd len="sm" w="sm" type="none"/>
                    </a:lnR>
                    <a:lnT cap="flat" cmpd="sng" w="19050">
                      <a:solidFill>
                        <a:srgbClr val="0B5394"/>
                      </a:solidFill>
                      <a:prstDash val="solid"/>
                      <a:round/>
                      <a:headEnd len="sm" w="sm" type="none"/>
                      <a:tailEnd len="sm" w="sm" type="none"/>
                    </a:lnT>
                    <a:lnB cap="flat" cmpd="sng" w="19050">
                      <a:solidFill>
                        <a:srgbClr val="0B5394"/>
                      </a:solidFill>
                      <a:prstDash val="solid"/>
                      <a:round/>
                      <a:headEnd len="sm" w="sm" type="none"/>
                      <a:tailEnd len="sm" w="sm" type="none"/>
                    </a:lnB>
                  </a:tcPr>
                </a:tc>
              </a:tr>
              <a:tr h="932825">
                <a:tc>
                  <a:txBody>
                    <a:bodyPr>
                      <a:noAutofit/>
                    </a:bodyPr>
                    <a:lstStyle/>
                    <a:p>
                      <a:pPr indent="0" lvl="0" marL="0" rtl="0" algn="ctr">
                        <a:lnSpc>
                          <a:spcPct val="115000"/>
                        </a:lnSpc>
                        <a:spcBef>
                          <a:spcPts val="0"/>
                        </a:spcBef>
                        <a:spcAft>
                          <a:spcPts val="0"/>
                        </a:spcAft>
                        <a:buClr>
                          <a:srgbClr val="000000"/>
                        </a:buClr>
                        <a:buSzPts val="1100"/>
                        <a:buFont typeface="Arial"/>
                        <a:buNone/>
                      </a:pPr>
                      <a:r>
                        <a:rPr b="1" lang="en">
                          <a:solidFill>
                            <a:schemeClr val="accent1"/>
                          </a:solidFill>
                        </a:rPr>
                        <a:t>Other </a:t>
                      </a:r>
                      <a:endParaRPr b="1">
                        <a:solidFill>
                          <a:schemeClr val="accent1"/>
                        </a:solidFill>
                      </a:endParaRPr>
                    </a:p>
                  </a:txBody>
                  <a:tcPr marT="91425" marB="91425" marR="91425" marL="91425" anchor="ctr">
                    <a:lnL cap="flat" cmpd="sng" w="19050">
                      <a:solidFill>
                        <a:srgbClr val="0B5394"/>
                      </a:solidFill>
                      <a:prstDash val="solid"/>
                      <a:round/>
                      <a:headEnd len="sm" w="sm" type="none"/>
                      <a:tailEnd len="sm" w="sm" type="none"/>
                    </a:lnL>
                    <a:lnR cap="flat" cmpd="sng" w="19050">
                      <a:solidFill>
                        <a:srgbClr val="0B5394"/>
                      </a:solidFill>
                      <a:prstDash val="solid"/>
                      <a:round/>
                      <a:headEnd len="sm" w="sm" type="none"/>
                      <a:tailEnd len="sm" w="sm" type="none"/>
                    </a:lnR>
                    <a:lnT cap="flat" cmpd="sng" w="19050">
                      <a:solidFill>
                        <a:srgbClr val="0B5394"/>
                      </a:solidFill>
                      <a:prstDash val="solid"/>
                      <a:round/>
                      <a:headEnd len="sm" w="sm" type="none"/>
                      <a:tailEnd len="sm" w="sm" type="none"/>
                    </a:lnT>
                    <a:lnB cap="flat" cmpd="sng" w="19050">
                      <a:solidFill>
                        <a:srgbClr val="0B5394"/>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solidFill>
                            <a:srgbClr val="3D85C6"/>
                          </a:solidFill>
                        </a:rPr>
                        <a:t>PC, 2600, GC, GG, GEN, DC, SAT, SCD, WS, NG, TurboGrafx-16, </a:t>
                      </a:r>
                      <a:endParaRPr sz="1200">
                        <a:solidFill>
                          <a:srgbClr val="3D85C6"/>
                        </a:solidFill>
                      </a:endParaRPr>
                    </a:p>
                    <a:p>
                      <a:pPr indent="0" lvl="0" marL="0" rtl="0" algn="l">
                        <a:lnSpc>
                          <a:spcPct val="115000"/>
                        </a:lnSpc>
                        <a:spcBef>
                          <a:spcPts val="0"/>
                        </a:spcBef>
                        <a:spcAft>
                          <a:spcPts val="0"/>
                        </a:spcAft>
                        <a:buClr>
                          <a:srgbClr val="000000"/>
                        </a:buClr>
                        <a:buSzPts val="1100"/>
                        <a:buFont typeface="Arial"/>
                        <a:buNone/>
                      </a:pPr>
                      <a:r>
                        <a:rPr lang="en" sz="1200">
                          <a:solidFill>
                            <a:srgbClr val="3D85C6"/>
                          </a:solidFill>
                        </a:rPr>
                        <a:t>3DO Interactive Multiplayer, </a:t>
                      </a:r>
                      <a:endParaRPr sz="1200">
                        <a:solidFill>
                          <a:srgbClr val="3D85C6"/>
                        </a:solidFill>
                      </a:endParaRPr>
                    </a:p>
                    <a:p>
                      <a:pPr indent="0" lvl="0" marL="0" rtl="0" algn="l">
                        <a:lnSpc>
                          <a:spcPct val="115000"/>
                        </a:lnSpc>
                        <a:spcBef>
                          <a:spcPts val="0"/>
                        </a:spcBef>
                        <a:spcAft>
                          <a:spcPts val="0"/>
                        </a:spcAft>
                        <a:buClr>
                          <a:srgbClr val="000000"/>
                        </a:buClr>
                        <a:buSzPts val="1100"/>
                        <a:buFont typeface="Arial"/>
                        <a:buNone/>
                      </a:pPr>
                      <a:r>
                        <a:rPr lang="en" sz="1200">
                          <a:solidFill>
                            <a:srgbClr val="3D85C6"/>
                          </a:solidFill>
                        </a:rPr>
                        <a:t>NEC PC‑FX</a:t>
                      </a:r>
                      <a:endParaRPr sz="1200">
                        <a:solidFill>
                          <a:srgbClr val="3D85C6"/>
                        </a:solidFill>
                      </a:endParaRPr>
                    </a:p>
                  </a:txBody>
                  <a:tcPr marT="91425" marB="91425" marR="91425" marL="91425" anchor="ctr">
                    <a:lnL cap="flat" cmpd="sng" w="19050">
                      <a:solidFill>
                        <a:srgbClr val="0B5394"/>
                      </a:solidFill>
                      <a:prstDash val="solid"/>
                      <a:round/>
                      <a:headEnd len="sm" w="sm" type="none"/>
                      <a:tailEnd len="sm" w="sm" type="none"/>
                    </a:lnL>
                    <a:lnR cap="flat" cmpd="sng" w="19050">
                      <a:solidFill>
                        <a:srgbClr val="0B5394"/>
                      </a:solidFill>
                      <a:prstDash val="solid"/>
                      <a:round/>
                      <a:headEnd len="sm" w="sm" type="none"/>
                      <a:tailEnd len="sm" w="sm" type="none"/>
                    </a:lnR>
                    <a:lnT cap="flat" cmpd="sng" w="19050">
                      <a:solidFill>
                        <a:srgbClr val="0B5394"/>
                      </a:solidFill>
                      <a:prstDash val="solid"/>
                      <a:round/>
                      <a:headEnd len="sm" w="sm" type="none"/>
                      <a:tailEnd len="sm" w="sm" type="none"/>
                    </a:lnT>
                    <a:lnB cap="flat" cmpd="sng" w="19050">
                      <a:solidFill>
                        <a:srgbClr val="0B5394"/>
                      </a:solidFill>
                      <a:prstDash val="solid"/>
                      <a:round/>
                      <a:headEnd len="sm" w="sm" type="none"/>
                      <a:tailEnd len="sm" w="sm" type="none"/>
                    </a:lnB>
                  </a:tcPr>
                </a:tc>
              </a:tr>
            </a:tbl>
          </a:graphicData>
        </a:graphic>
      </p:graphicFrame>
      <p:pic>
        <p:nvPicPr>
          <p:cNvPr id="111" name="Google Shape;111;p18"/>
          <p:cNvPicPr preferRelativeResize="0"/>
          <p:nvPr/>
        </p:nvPicPr>
        <p:blipFill>
          <a:blip r:embed="rId4">
            <a:alphaModFix/>
          </a:blip>
          <a:stretch>
            <a:fillRect/>
          </a:stretch>
        </p:blipFill>
        <p:spPr>
          <a:xfrm>
            <a:off x="180901" y="1152425"/>
            <a:ext cx="794758" cy="615943"/>
          </a:xfrm>
          <a:prstGeom prst="rect">
            <a:avLst/>
          </a:prstGeom>
          <a:noFill/>
          <a:ln>
            <a:noFill/>
          </a:ln>
        </p:spPr>
      </p:pic>
      <p:pic>
        <p:nvPicPr>
          <p:cNvPr id="112" name="Google Shape;112;p18"/>
          <p:cNvPicPr preferRelativeResize="0"/>
          <p:nvPr/>
        </p:nvPicPr>
        <p:blipFill>
          <a:blip r:embed="rId5">
            <a:alphaModFix/>
          </a:blip>
          <a:stretch>
            <a:fillRect/>
          </a:stretch>
        </p:blipFill>
        <p:spPr>
          <a:xfrm>
            <a:off x="95350" y="2302481"/>
            <a:ext cx="1134550" cy="279373"/>
          </a:xfrm>
          <a:prstGeom prst="rect">
            <a:avLst/>
          </a:prstGeom>
          <a:noFill/>
          <a:ln>
            <a:noFill/>
          </a:ln>
        </p:spPr>
      </p:pic>
      <p:pic>
        <p:nvPicPr>
          <p:cNvPr id="113" name="Google Shape;113;p18"/>
          <p:cNvPicPr preferRelativeResize="0"/>
          <p:nvPr/>
        </p:nvPicPr>
        <p:blipFill>
          <a:blip r:embed="rId6">
            <a:alphaModFix/>
          </a:blip>
          <a:stretch>
            <a:fillRect/>
          </a:stretch>
        </p:blipFill>
        <p:spPr>
          <a:xfrm>
            <a:off x="95350" y="3323869"/>
            <a:ext cx="1134543" cy="241106"/>
          </a:xfrm>
          <a:prstGeom prst="rect">
            <a:avLst/>
          </a:prstGeom>
          <a:noFill/>
          <a:ln>
            <a:noFill/>
          </a:ln>
        </p:spPr>
      </p:pic>
      <p:grpSp>
        <p:nvGrpSpPr>
          <p:cNvPr id="114" name="Google Shape;114;p18"/>
          <p:cNvGrpSpPr/>
          <p:nvPr/>
        </p:nvGrpSpPr>
        <p:grpSpPr>
          <a:xfrm>
            <a:off x="5539573" y="1803966"/>
            <a:ext cx="3669552" cy="2928771"/>
            <a:chOff x="2985125" y="1853398"/>
            <a:chExt cx="3211300" cy="2563252"/>
          </a:xfrm>
        </p:grpSpPr>
        <p:pic>
          <p:nvPicPr>
            <p:cNvPr id="115" name="Google Shape;115;p18"/>
            <p:cNvPicPr preferRelativeResize="0"/>
            <p:nvPr/>
          </p:nvPicPr>
          <p:blipFill rotWithShape="1">
            <a:blip r:embed="rId7">
              <a:alphaModFix/>
            </a:blip>
            <a:srcRect b="93038" l="0" r="0" t="0"/>
            <a:stretch/>
          </p:blipFill>
          <p:spPr>
            <a:xfrm>
              <a:off x="3278680" y="1853398"/>
              <a:ext cx="2842915" cy="241901"/>
            </a:xfrm>
            <a:prstGeom prst="rect">
              <a:avLst/>
            </a:prstGeom>
            <a:noFill/>
            <a:ln>
              <a:noFill/>
            </a:ln>
          </p:spPr>
        </p:pic>
        <p:pic>
          <p:nvPicPr>
            <p:cNvPr id="116" name="Google Shape;116;p18"/>
            <p:cNvPicPr preferRelativeResize="0"/>
            <p:nvPr/>
          </p:nvPicPr>
          <p:blipFill rotWithShape="1">
            <a:blip r:embed="rId8">
              <a:alphaModFix/>
            </a:blip>
            <a:srcRect b="17273" l="0" r="0" t="21210"/>
            <a:stretch/>
          </p:blipFill>
          <p:spPr>
            <a:xfrm>
              <a:off x="2985125" y="2163925"/>
              <a:ext cx="3211300" cy="2252725"/>
            </a:xfrm>
            <a:prstGeom prst="rect">
              <a:avLst/>
            </a:prstGeom>
            <a:noFill/>
            <a:ln>
              <a:noFill/>
            </a:ln>
          </p:spPr>
        </p:pic>
      </p:grpSp>
      <p:sp>
        <p:nvSpPr>
          <p:cNvPr id="117" name="Google Shape;117;p18"/>
          <p:cNvSpPr txBox="1"/>
          <p:nvPr/>
        </p:nvSpPr>
        <p:spPr>
          <a:xfrm>
            <a:off x="6035175" y="1122375"/>
            <a:ext cx="2891400" cy="61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200">
                <a:latin typeface="Open Sans"/>
                <a:ea typeface="Open Sans"/>
                <a:cs typeface="Open Sans"/>
                <a:sym typeface="Open Sans"/>
              </a:rPr>
              <a:t>PlayStation and Nintendo has relatively equivalent sales</a:t>
            </a:r>
            <a:endParaRPr sz="1200">
              <a:latin typeface="Open Sans"/>
              <a:ea typeface="Open Sans"/>
              <a:cs typeface="Open Sans"/>
              <a:sym typeface="Open Sans"/>
            </a:endParaRPr>
          </a:p>
          <a:p>
            <a:pPr indent="0" lvl="0" marL="0" rtl="0" algn="l">
              <a:spcBef>
                <a:spcPts val="1600"/>
              </a:spcBef>
              <a:spcAft>
                <a:spcPts val="0"/>
              </a:spcAft>
              <a:buNone/>
            </a:pPr>
            <a:r>
              <a:t/>
            </a:r>
            <a:endParaRPr>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Platform</a:t>
            </a:r>
            <a:r>
              <a:rPr lang="en"/>
              <a:t> Sales Trend––Total</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p:txBody>
      </p:sp>
      <p:sp>
        <p:nvSpPr>
          <p:cNvPr id="123" name="Google Shape;123;p19"/>
          <p:cNvSpPr txBox="1"/>
          <p:nvPr>
            <p:ph idx="1" type="body"/>
          </p:nvPr>
        </p:nvSpPr>
        <p:spPr>
          <a:xfrm>
            <a:off x="159300" y="1113925"/>
            <a:ext cx="8901600" cy="370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000000"/>
                </a:solidFill>
              </a:rPr>
              <a:t>                                                 </a:t>
            </a:r>
            <a:endParaRPr/>
          </a:p>
        </p:txBody>
      </p:sp>
      <p:pic>
        <p:nvPicPr>
          <p:cNvPr id="124" name="Google Shape;124;p19"/>
          <p:cNvPicPr preferRelativeResize="0"/>
          <p:nvPr/>
        </p:nvPicPr>
        <p:blipFill rotWithShape="1">
          <a:blip r:embed="rId3">
            <a:alphaModFix/>
          </a:blip>
          <a:srcRect b="14731" l="26447" r="22239" t="24768"/>
          <a:stretch/>
        </p:blipFill>
        <p:spPr>
          <a:xfrm>
            <a:off x="464100" y="1309325"/>
            <a:ext cx="5274323" cy="3498098"/>
          </a:xfrm>
          <a:prstGeom prst="rect">
            <a:avLst/>
          </a:prstGeom>
          <a:noFill/>
          <a:ln>
            <a:noFill/>
          </a:ln>
        </p:spPr>
      </p:pic>
      <p:sp>
        <p:nvSpPr>
          <p:cNvPr id="125" name="Google Shape;125;p19"/>
          <p:cNvSpPr txBox="1"/>
          <p:nvPr/>
        </p:nvSpPr>
        <p:spPr>
          <a:xfrm>
            <a:off x="6062075" y="1820725"/>
            <a:ext cx="2230200" cy="1641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Nintendo sales decreased dramatically</a:t>
            </a:r>
            <a:endParaRPr sz="1800">
              <a:latin typeface="Open Sans"/>
              <a:ea typeface="Open Sans"/>
              <a:cs typeface="Open Sans"/>
              <a:sym typeface="Open Sans"/>
            </a:endParaRPr>
          </a:p>
          <a:p>
            <a:pPr indent="0" lvl="0" marL="457200" rtl="0" algn="l">
              <a:spcBef>
                <a:spcPts val="1600"/>
              </a:spcBef>
              <a:spcAft>
                <a:spcPts val="0"/>
              </a:spcAft>
              <a:buNone/>
            </a:pPr>
            <a:r>
              <a:t/>
            </a:r>
            <a:endParaRPr>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159300" y="1402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Platform Sales Trend––Area</a:t>
            </a:r>
            <a:endParaRPr/>
          </a:p>
        </p:txBody>
      </p:sp>
      <p:grpSp>
        <p:nvGrpSpPr>
          <p:cNvPr id="131" name="Google Shape;131;p20"/>
          <p:cNvGrpSpPr/>
          <p:nvPr/>
        </p:nvGrpSpPr>
        <p:grpSpPr>
          <a:xfrm>
            <a:off x="229949" y="780880"/>
            <a:ext cx="2707506" cy="1979521"/>
            <a:chOff x="0" y="1818961"/>
            <a:chExt cx="3008675" cy="2199712"/>
          </a:xfrm>
        </p:grpSpPr>
        <p:pic>
          <p:nvPicPr>
            <p:cNvPr id="132" name="Google Shape;132;p20"/>
            <p:cNvPicPr preferRelativeResize="0"/>
            <p:nvPr/>
          </p:nvPicPr>
          <p:blipFill rotWithShape="1">
            <a:blip r:embed="rId3">
              <a:alphaModFix/>
            </a:blip>
            <a:srcRect b="93159" l="0" r="0" t="0"/>
            <a:stretch/>
          </p:blipFill>
          <p:spPr>
            <a:xfrm>
              <a:off x="150010" y="1818961"/>
              <a:ext cx="2731286" cy="225725"/>
            </a:xfrm>
            <a:prstGeom prst="rect">
              <a:avLst/>
            </a:prstGeom>
            <a:noFill/>
            <a:ln>
              <a:noFill/>
            </a:ln>
          </p:spPr>
        </p:pic>
        <p:pic>
          <p:nvPicPr>
            <p:cNvPr id="133" name="Google Shape;133;p20"/>
            <p:cNvPicPr preferRelativeResize="0"/>
            <p:nvPr/>
          </p:nvPicPr>
          <p:blipFill rotWithShape="1">
            <a:blip r:embed="rId4">
              <a:alphaModFix/>
            </a:blip>
            <a:srcRect b="18541" l="0" r="0" t="20844"/>
            <a:stretch/>
          </p:blipFill>
          <p:spPr>
            <a:xfrm>
              <a:off x="0" y="1939098"/>
              <a:ext cx="3008675" cy="2079576"/>
            </a:xfrm>
            <a:prstGeom prst="rect">
              <a:avLst/>
            </a:prstGeom>
            <a:noFill/>
            <a:ln>
              <a:noFill/>
            </a:ln>
          </p:spPr>
        </p:pic>
      </p:grpSp>
      <p:grpSp>
        <p:nvGrpSpPr>
          <p:cNvPr id="134" name="Google Shape;134;p20"/>
          <p:cNvGrpSpPr/>
          <p:nvPr/>
        </p:nvGrpSpPr>
        <p:grpSpPr>
          <a:xfrm>
            <a:off x="3044041" y="780843"/>
            <a:ext cx="2703684" cy="1988947"/>
            <a:chOff x="2891750" y="1819051"/>
            <a:chExt cx="3055700" cy="2247906"/>
          </a:xfrm>
        </p:grpSpPr>
        <p:pic>
          <p:nvPicPr>
            <p:cNvPr id="135" name="Google Shape;135;p20"/>
            <p:cNvPicPr preferRelativeResize="0"/>
            <p:nvPr/>
          </p:nvPicPr>
          <p:blipFill rotWithShape="1">
            <a:blip r:embed="rId5">
              <a:alphaModFix/>
            </a:blip>
            <a:srcRect b="93159" l="0" r="0" t="0"/>
            <a:stretch/>
          </p:blipFill>
          <p:spPr>
            <a:xfrm>
              <a:off x="3043253" y="1819051"/>
              <a:ext cx="2720009" cy="224792"/>
            </a:xfrm>
            <a:prstGeom prst="rect">
              <a:avLst/>
            </a:prstGeom>
            <a:noFill/>
            <a:ln>
              <a:noFill/>
            </a:ln>
          </p:spPr>
        </p:pic>
        <p:pic>
          <p:nvPicPr>
            <p:cNvPr id="136" name="Google Shape;136;p20"/>
            <p:cNvPicPr preferRelativeResize="0"/>
            <p:nvPr/>
          </p:nvPicPr>
          <p:blipFill rotWithShape="1">
            <a:blip r:embed="rId6">
              <a:alphaModFix/>
            </a:blip>
            <a:srcRect b="18534" l="0" r="0" t="20638"/>
            <a:stretch/>
          </p:blipFill>
          <p:spPr>
            <a:xfrm>
              <a:off x="2891750" y="1947308"/>
              <a:ext cx="3055700" cy="2119649"/>
            </a:xfrm>
            <a:prstGeom prst="rect">
              <a:avLst/>
            </a:prstGeom>
            <a:noFill/>
            <a:ln>
              <a:noFill/>
            </a:ln>
          </p:spPr>
        </p:pic>
      </p:grpSp>
      <p:grpSp>
        <p:nvGrpSpPr>
          <p:cNvPr id="137" name="Google Shape;137;p20"/>
          <p:cNvGrpSpPr/>
          <p:nvPr/>
        </p:nvGrpSpPr>
        <p:grpSpPr>
          <a:xfrm>
            <a:off x="5952275" y="780925"/>
            <a:ext cx="2750825" cy="2128776"/>
            <a:chOff x="5846980" y="1859712"/>
            <a:chExt cx="3008668" cy="2328312"/>
          </a:xfrm>
        </p:grpSpPr>
        <p:pic>
          <p:nvPicPr>
            <p:cNvPr id="138" name="Google Shape;138;p20"/>
            <p:cNvPicPr preferRelativeResize="0"/>
            <p:nvPr/>
          </p:nvPicPr>
          <p:blipFill rotWithShape="1">
            <a:blip r:embed="rId7">
              <a:alphaModFix/>
            </a:blip>
            <a:srcRect b="94988" l="0" r="0" t="0"/>
            <a:stretch/>
          </p:blipFill>
          <p:spPr>
            <a:xfrm>
              <a:off x="6085633" y="1859712"/>
              <a:ext cx="2726157" cy="165071"/>
            </a:xfrm>
            <a:prstGeom prst="rect">
              <a:avLst/>
            </a:prstGeom>
            <a:noFill/>
            <a:ln>
              <a:noFill/>
            </a:ln>
          </p:spPr>
        </p:pic>
        <p:pic>
          <p:nvPicPr>
            <p:cNvPr id="139" name="Google Shape;139;p20"/>
            <p:cNvPicPr preferRelativeResize="0"/>
            <p:nvPr/>
          </p:nvPicPr>
          <p:blipFill rotWithShape="1">
            <a:blip r:embed="rId8">
              <a:alphaModFix/>
            </a:blip>
            <a:srcRect b="15580" l="0" r="0" t="21316"/>
            <a:stretch/>
          </p:blipFill>
          <p:spPr>
            <a:xfrm>
              <a:off x="5846980" y="2022952"/>
              <a:ext cx="3008668" cy="2165072"/>
            </a:xfrm>
            <a:prstGeom prst="rect">
              <a:avLst/>
            </a:prstGeom>
            <a:noFill/>
            <a:ln>
              <a:noFill/>
            </a:ln>
          </p:spPr>
        </p:pic>
      </p:grpSp>
      <p:grpSp>
        <p:nvGrpSpPr>
          <p:cNvPr id="140" name="Google Shape;140;p20"/>
          <p:cNvGrpSpPr/>
          <p:nvPr/>
        </p:nvGrpSpPr>
        <p:grpSpPr>
          <a:xfrm>
            <a:off x="356875" y="2913088"/>
            <a:ext cx="2626900" cy="2664112"/>
            <a:chOff x="356875" y="2913088"/>
            <a:chExt cx="2626900" cy="2664112"/>
          </a:xfrm>
        </p:grpSpPr>
        <p:pic>
          <p:nvPicPr>
            <p:cNvPr id="141" name="Google Shape;141;p20"/>
            <p:cNvPicPr preferRelativeResize="0"/>
            <p:nvPr/>
          </p:nvPicPr>
          <p:blipFill rotWithShape="1">
            <a:blip r:embed="rId9">
              <a:alphaModFix/>
            </a:blip>
            <a:srcRect b="0" l="0" r="0" t="21500"/>
            <a:stretch/>
          </p:blipFill>
          <p:spPr>
            <a:xfrm>
              <a:off x="356875" y="3068375"/>
              <a:ext cx="2626900" cy="2508825"/>
            </a:xfrm>
            <a:prstGeom prst="rect">
              <a:avLst/>
            </a:prstGeom>
            <a:noFill/>
            <a:ln>
              <a:noFill/>
            </a:ln>
          </p:spPr>
        </p:pic>
        <p:pic>
          <p:nvPicPr>
            <p:cNvPr id="142" name="Google Shape;142;p20"/>
            <p:cNvPicPr preferRelativeResize="0"/>
            <p:nvPr/>
          </p:nvPicPr>
          <p:blipFill rotWithShape="1">
            <a:blip r:embed="rId10">
              <a:alphaModFix/>
            </a:blip>
            <a:srcRect b="94492" l="0" r="0" t="0"/>
            <a:stretch/>
          </p:blipFill>
          <p:spPr>
            <a:xfrm>
              <a:off x="424975" y="2913088"/>
              <a:ext cx="2317450" cy="155276"/>
            </a:xfrm>
            <a:prstGeom prst="rect">
              <a:avLst/>
            </a:prstGeom>
            <a:noFill/>
            <a:ln>
              <a:noFill/>
            </a:ln>
          </p:spPr>
        </p:pic>
      </p:grpSp>
      <p:grpSp>
        <p:nvGrpSpPr>
          <p:cNvPr id="143" name="Google Shape;143;p20"/>
          <p:cNvGrpSpPr/>
          <p:nvPr/>
        </p:nvGrpSpPr>
        <p:grpSpPr>
          <a:xfrm>
            <a:off x="3176800" y="2949100"/>
            <a:ext cx="2703675" cy="2628175"/>
            <a:chOff x="3176800" y="2949100"/>
            <a:chExt cx="2703675" cy="2628175"/>
          </a:xfrm>
        </p:grpSpPr>
        <p:pic>
          <p:nvPicPr>
            <p:cNvPr id="144" name="Google Shape;144;p20"/>
            <p:cNvPicPr preferRelativeResize="0"/>
            <p:nvPr/>
          </p:nvPicPr>
          <p:blipFill rotWithShape="1">
            <a:blip r:embed="rId11">
              <a:alphaModFix/>
            </a:blip>
            <a:srcRect b="0" l="0" r="0" t="20242"/>
            <a:stretch/>
          </p:blipFill>
          <p:spPr>
            <a:xfrm>
              <a:off x="3176800" y="3058300"/>
              <a:ext cx="2703675" cy="2518974"/>
            </a:xfrm>
            <a:prstGeom prst="rect">
              <a:avLst/>
            </a:prstGeom>
            <a:noFill/>
            <a:ln>
              <a:noFill/>
            </a:ln>
          </p:spPr>
        </p:pic>
        <p:pic>
          <p:nvPicPr>
            <p:cNvPr id="145" name="Google Shape;145;p20"/>
            <p:cNvPicPr preferRelativeResize="0"/>
            <p:nvPr/>
          </p:nvPicPr>
          <p:blipFill rotWithShape="1">
            <a:blip r:embed="rId12">
              <a:alphaModFix/>
            </a:blip>
            <a:srcRect b="94023" l="0" r="0" t="0"/>
            <a:stretch/>
          </p:blipFill>
          <p:spPr>
            <a:xfrm>
              <a:off x="3325375" y="2949100"/>
              <a:ext cx="2343350" cy="163599"/>
            </a:xfrm>
            <a:prstGeom prst="rect">
              <a:avLst/>
            </a:prstGeom>
            <a:noFill/>
            <a:ln>
              <a:noFill/>
            </a:ln>
          </p:spPr>
        </p:pic>
      </p:grpSp>
      <p:grpSp>
        <p:nvGrpSpPr>
          <p:cNvPr id="146" name="Google Shape;146;p20"/>
          <p:cNvGrpSpPr/>
          <p:nvPr/>
        </p:nvGrpSpPr>
        <p:grpSpPr>
          <a:xfrm>
            <a:off x="6192375" y="2976050"/>
            <a:ext cx="2703675" cy="2601150"/>
            <a:chOff x="6192375" y="2976050"/>
            <a:chExt cx="2703675" cy="2601150"/>
          </a:xfrm>
        </p:grpSpPr>
        <p:pic>
          <p:nvPicPr>
            <p:cNvPr id="147" name="Google Shape;147;p20"/>
            <p:cNvPicPr preferRelativeResize="0"/>
            <p:nvPr/>
          </p:nvPicPr>
          <p:blipFill rotWithShape="1">
            <a:blip r:embed="rId13">
              <a:alphaModFix/>
            </a:blip>
            <a:srcRect b="0" l="0" r="0" t="21544"/>
            <a:stretch/>
          </p:blipFill>
          <p:spPr>
            <a:xfrm>
              <a:off x="6192375" y="3099375"/>
              <a:ext cx="2703675" cy="2477825"/>
            </a:xfrm>
            <a:prstGeom prst="rect">
              <a:avLst/>
            </a:prstGeom>
            <a:noFill/>
            <a:ln>
              <a:noFill/>
            </a:ln>
          </p:spPr>
        </p:pic>
        <p:pic>
          <p:nvPicPr>
            <p:cNvPr id="148" name="Google Shape;148;p20"/>
            <p:cNvPicPr preferRelativeResize="0"/>
            <p:nvPr/>
          </p:nvPicPr>
          <p:blipFill rotWithShape="1">
            <a:blip r:embed="rId14">
              <a:alphaModFix/>
            </a:blip>
            <a:srcRect b="93959" l="0" r="0" t="0"/>
            <a:stretch/>
          </p:blipFill>
          <p:spPr>
            <a:xfrm>
              <a:off x="6290500" y="2976050"/>
              <a:ext cx="2257650" cy="16552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Game types total sale——trend</a:t>
            </a:r>
            <a:endParaRPr/>
          </a:p>
          <a:p>
            <a:pPr indent="0" lvl="0" marL="0" rtl="0" algn="l">
              <a:spcBef>
                <a:spcPts val="0"/>
              </a:spcBef>
              <a:spcAft>
                <a:spcPts val="0"/>
              </a:spcAft>
              <a:buNone/>
            </a:pPr>
            <a:r>
              <a:t/>
            </a:r>
            <a:endParaRPr/>
          </a:p>
        </p:txBody>
      </p:sp>
      <p:sp>
        <p:nvSpPr>
          <p:cNvPr id="154" name="Google Shape;154;p2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55" name="Google Shape;155;p21"/>
          <p:cNvSpPr txBox="1"/>
          <p:nvPr/>
        </p:nvSpPr>
        <p:spPr>
          <a:xfrm>
            <a:off x="6379675" y="2066050"/>
            <a:ext cx="2290800" cy="743400"/>
          </a:xfrm>
          <a:prstGeom prst="rect">
            <a:avLst/>
          </a:prstGeom>
          <a:noFill/>
          <a:ln>
            <a:noFill/>
          </a:ln>
        </p:spPr>
        <p:txBody>
          <a:bodyPr anchorCtr="0" anchor="t" bIns="91425" lIns="91425" spcFirstLastPara="1" rIns="91425" wrap="square" tIns="91425">
            <a:noAutofit/>
          </a:bodyPr>
          <a:lstStyle/>
          <a:p>
            <a:pPr indent="-342900" lvl="0" marL="457200" marR="63500" rtl="0" algn="l">
              <a:lnSpc>
                <a:spcPct val="115000"/>
              </a:lnSpc>
              <a:spcBef>
                <a:spcPts val="0"/>
              </a:spcBef>
              <a:spcAft>
                <a:spcPts val="0"/>
              </a:spcAft>
              <a:buClr>
                <a:srgbClr val="212121"/>
              </a:buClr>
              <a:buSzPts val="1800"/>
              <a:buChar char="●"/>
            </a:pPr>
            <a:r>
              <a:rPr lang="en" sz="1800">
                <a:solidFill>
                  <a:srgbClr val="212121"/>
                </a:solidFill>
              </a:rPr>
              <a:t>The hot sale of shooter games lasts longer</a:t>
            </a:r>
            <a:endParaRPr sz="1800">
              <a:solidFill>
                <a:srgbClr val="212121"/>
              </a:solidFill>
            </a:endParaRPr>
          </a:p>
          <a:p>
            <a:pPr indent="0" lvl="0" marL="0" rtl="0" algn="l">
              <a:spcBef>
                <a:spcPts val="0"/>
              </a:spcBef>
              <a:spcAft>
                <a:spcPts val="0"/>
              </a:spcAft>
              <a:buNone/>
            </a:pPr>
            <a:r>
              <a:t/>
            </a:r>
            <a:endParaRPr sz="1800">
              <a:latin typeface="Open Sans"/>
              <a:ea typeface="Open Sans"/>
              <a:cs typeface="Open Sans"/>
              <a:sym typeface="Open Sans"/>
            </a:endParaRPr>
          </a:p>
        </p:txBody>
      </p:sp>
      <p:pic>
        <p:nvPicPr>
          <p:cNvPr id="156" name="Google Shape;156;p21"/>
          <p:cNvPicPr preferRelativeResize="0"/>
          <p:nvPr/>
        </p:nvPicPr>
        <p:blipFill>
          <a:blip r:embed="rId3">
            <a:alphaModFix/>
          </a:blip>
          <a:stretch>
            <a:fillRect/>
          </a:stretch>
        </p:blipFill>
        <p:spPr>
          <a:xfrm>
            <a:off x="232025" y="1266325"/>
            <a:ext cx="5656886" cy="3626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